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84" r:id="rId3"/>
    <p:sldId id="257" r:id="rId4"/>
    <p:sldId id="258" r:id="rId5"/>
    <p:sldId id="274" r:id="rId6"/>
    <p:sldId id="271" r:id="rId7"/>
    <p:sldId id="272" r:id="rId8"/>
    <p:sldId id="268" r:id="rId9"/>
    <p:sldId id="273" r:id="rId10"/>
    <p:sldId id="288" r:id="rId11"/>
    <p:sldId id="269" r:id="rId12"/>
    <p:sldId id="264" r:id="rId13"/>
    <p:sldId id="276" r:id="rId14"/>
    <p:sldId id="259" r:id="rId15"/>
    <p:sldId id="260" r:id="rId16"/>
    <p:sldId id="289" r:id="rId17"/>
    <p:sldId id="261" r:id="rId18"/>
    <p:sldId id="265" r:id="rId19"/>
    <p:sldId id="266" r:id="rId20"/>
    <p:sldId id="267" r:id="rId21"/>
    <p:sldId id="275" r:id="rId22"/>
    <p:sldId id="270" r:id="rId23"/>
    <p:sldId id="287" r:id="rId24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French Script MT" panose="03020402040607040605" pitchFamily="66" charset="0"/>
      <p:regular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Cambria Math" panose="02040503050406030204" pitchFamily="18" charset="0"/>
      <p:regular r:id="rId33"/>
    </p:embeddedFont>
  </p:embeddedFontLst>
  <p:custDataLst>
    <p:tags r:id="rId3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59" autoAdjust="0"/>
    <p:restoredTop sz="94660"/>
  </p:normalViewPr>
  <p:slideViewPr>
    <p:cSldViewPr snapToGrid="0">
      <p:cViewPr varScale="1">
        <p:scale>
          <a:sx n="93" d="100"/>
          <a:sy n="93" d="100"/>
        </p:scale>
        <p:origin x="106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13CBAC-46C4-409A-B63D-A9AF558C1F42}" type="datetimeFigureOut">
              <a:rPr lang="en-GB" smtClean="0"/>
              <a:t>08/10/2020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E9A8E-731C-43F4-9726-E4A77D8FFB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224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/>
              <a:t>Mangos in </a:t>
            </a:r>
            <a:r>
              <a:rPr lang="en-GB" b="0" dirty="0" err="1"/>
              <a:t>portswood</a:t>
            </a:r>
            <a:r>
              <a:rPr lang="en-GB" b="0" dirty="0"/>
              <a:t>, yum </a:t>
            </a:r>
            <a:r>
              <a:rPr lang="en-GB" b="0" dirty="0" err="1"/>
              <a:t>yum</a:t>
            </a:r>
            <a:endParaRPr lang="en-GB" b="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12D24D-E786-47B6-B854-07827FB55B3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8251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16A3-9A52-4073-88E9-1F0525049C7A}" type="datetimeFigureOut">
              <a:rPr lang="en-GB" smtClean="0"/>
              <a:t>08/10/2020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14" descr="I:\electronics_computer_science_black_logo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267952" y="5997575"/>
            <a:ext cx="1809750" cy="71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80472" y="5887192"/>
            <a:ext cx="1713137" cy="93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462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16A3-9A52-4073-88E9-1F0525049C7A}" type="datetimeFigureOut">
              <a:rPr lang="en-GB" smtClean="0"/>
              <a:t>08/10/2020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6226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16A3-9A52-4073-88E9-1F0525049C7A}" type="datetimeFigureOut">
              <a:rPr lang="en-GB" smtClean="0"/>
              <a:t>08/10/2020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9830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16A3-9A52-4073-88E9-1F0525049C7A}" type="datetimeFigureOut">
              <a:rPr lang="en-GB" smtClean="0"/>
              <a:t>08/10/2020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0367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16A3-9A52-4073-88E9-1F0525049C7A}" type="datetimeFigureOut">
              <a:rPr lang="en-GB" smtClean="0"/>
              <a:t>08/10/2020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267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16A3-9A52-4073-88E9-1F0525049C7A}" type="datetimeFigureOut">
              <a:rPr lang="en-GB" smtClean="0"/>
              <a:t>08/10/2020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5797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16A3-9A52-4073-88E9-1F0525049C7A}" type="datetimeFigureOut">
              <a:rPr lang="en-GB" smtClean="0"/>
              <a:t>08/10/2020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0642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16A3-9A52-4073-88E9-1F0525049C7A}" type="datetimeFigureOut">
              <a:rPr lang="en-GB" smtClean="0"/>
              <a:t>08/10/2020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869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16A3-9A52-4073-88E9-1F0525049C7A}" type="datetimeFigureOut">
              <a:rPr lang="en-GB" smtClean="0"/>
              <a:t>08/10/2020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4858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16A3-9A52-4073-88E9-1F0525049C7A}" type="datetimeFigureOut">
              <a:rPr lang="en-GB" smtClean="0"/>
              <a:t>08/10/2020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5387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16A3-9A52-4073-88E9-1F0525049C7A}" type="datetimeFigureOut">
              <a:rPr lang="en-GB" smtClean="0"/>
              <a:t>08/10/2020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0495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316A3-9A52-4073-88E9-1F0525049C7A}" type="datetimeFigureOut">
              <a:rPr lang="en-GB" smtClean="0"/>
              <a:t>08/10/2020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259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prints.soton.ac.uk/250040/1/cunado_avbpa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Lecture 2 Image Formation</a:t>
            </a:r>
            <a:br>
              <a:rPr lang="en-GB" dirty="0"/>
            </a:b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COMP3204 </a:t>
            </a:r>
            <a:r>
              <a:rPr lang="en-GB" dirty="0"/>
              <a:t>Computer Vision</a:t>
            </a:r>
          </a:p>
          <a:p>
            <a:endParaRPr lang="en-GB" dirty="0"/>
          </a:p>
          <a:p>
            <a:r>
              <a:rPr lang="en-GB" sz="3600" b="1" dirty="0">
                <a:solidFill>
                  <a:srgbClr val="0070C0"/>
                </a:solidFill>
              </a:rPr>
              <a:t>What is inside an image?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600917"/>
              </p:ext>
            </p:extLst>
          </p:nvPr>
        </p:nvGraphicFramePr>
        <p:xfrm>
          <a:off x="114300" y="5613401"/>
          <a:ext cx="1922318" cy="117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11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11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7059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Book </a:t>
                      </a:r>
                      <a:r>
                        <a:rPr lang="en-GB"/>
                        <a:t>pp</a:t>
                      </a:r>
                      <a:r>
                        <a:rPr lang="en-GB" baseline="0"/>
                        <a:t> </a:t>
                      </a:r>
                    </a:p>
                    <a:p>
                      <a:r>
                        <a:rPr lang="en-GB" baseline="0"/>
                        <a:t>37-42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17" y="5716057"/>
            <a:ext cx="804605" cy="9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F8CBF-A445-4BAD-84E8-34D0DC4B0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Fireside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864F2-68AD-4051-B09F-4479633CB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How did I get into computer vision?</a:t>
            </a:r>
          </a:p>
        </p:txBody>
      </p:sp>
    </p:spTree>
    <p:extLst>
      <p:ext uri="{BB962C8B-B14F-4D97-AF65-F5344CB8AC3E}">
        <p14:creationId xmlns:p14="http://schemas.microsoft.com/office/powerpoint/2010/main" val="28145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 err="1">
                <a:latin typeface="French Script MT" panose="03020402040607040605" pitchFamily="66" charset="0"/>
              </a:rPr>
              <a:t>Zut</a:t>
            </a:r>
            <a:r>
              <a:rPr lang="en-GB" sz="4800" dirty="0">
                <a:latin typeface="French Script MT" panose="03020402040607040605" pitchFamily="66" charset="0"/>
              </a:rPr>
              <a:t> </a:t>
            </a:r>
            <a:r>
              <a:rPr lang="en-GB" sz="4800" dirty="0" err="1">
                <a:latin typeface="French Script MT" panose="03020402040607040605" pitchFamily="66" charset="0"/>
              </a:rPr>
              <a:t>alors</a:t>
            </a:r>
            <a:r>
              <a:rPr lang="en-GB" sz="4800" dirty="0">
                <a:latin typeface="French Script MT" panose="03020402040607040605" pitchFamily="66" charset="0"/>
              </a:rPr>
              <a:t>! On </a:t>
            </a:r>
            <a:r>
              <a:rPr lang="en-GB" sz="4800" dirty="0" err="1">
                <a:latin typeface="French Script MT" panose="03020402040607040605" pitchFamily="66" charset="0"/>
              </a:rPr>
              <a:t>doit</a:t>
            </a:r>
            <a:r>
              <a:rPr lang="en-GB" sz="4800" dirty="0">
                <a:latin typeface="French Script MT" panose="03020402040607040605" pitchFamily="66" charset="0"/>
              </a:rPr>
              <a:t> applique 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0023" y="1753392"/>
            <a:ext cx="2142892" cy="643255"/>
          </a:xfrm>
        </p:spPr>
        <p:txBody>
          <a:bodyPr/>
          <a:lstStyle/>
          <a:p>
            <a:r>
              <a:rPr lang="en-GB" dirty="0"/>
              <a:t>Pulse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522" y="1484635"/>
            <a:ext cx="4619625" cy="1181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046" y="2589097"/>
            <a:ext cx="2771775" cy="1047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784" y="3511855"/>
            <a:ext cx="3686175" cy="10572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2344" y="4588965"/>
            <a:ext cx="4667250" cy="1762125"/>
          </a:xfrm>
          <a:prstGeom prst="rect">
            <a:avLst/>
          </a:prstGeom>
        </p:spPr>
      </p:pic>
      <p:pic>
        <p:nvPicPr>
          <p:cNvPr id="10" name="Content Placeholder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68" y="5854197"/>
            <a:ext cx="675030" cy="9180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11DF4B-7688-4AD9-8FA7-8AA0BA805EF4}"/>
              </a:ext>
            </a:extLst>
          </p:cNvPr>
          <p:cNvSpPr/>
          <p:nvPr/>
        </p:nvSpPr>
        <p:spPr>
          <a:xfrm>
            <a:off x="970023" y="2823774"/>
            <a:ext cx="2142892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prstClr val="black"/>
                </a:solidFill>
              </a:rPr>
              <a:t>Use Fourier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DA3F52-D978-4CF8-8514-DCD89E37A03E}"/>
              </a:ext>
            </a:extLst>
          </p:cNvPr>
          <p:cNvSpPr/>
          <p:nvPr/>
        </p:nvSpPr>
        <p:spPr>
          <a:xfrm>
            <a:off x="970023" y="3731032"/>
            <a:ext cx="2974068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prstClr val="black"/>
                </a:solidFill>
              </a:rPr>
              <a:t> Evaluate integral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D58861-C47B-4F4D-86B2-CC64D42EFECF}"/>
              </a:ext>
            </a:extLst>
          </p:cNvPr>
          <p:cNvSpPr/>
          <p:nvPr/>
        </p:nvSpPr>
        <p:spPr>
          <a:xfrm>
            <a:off x="970023" y="5156451"/>
            <a:ext cx="2513527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prstClr val="black"/>
                </a:solidFill>
              </a:rPr>
              <a:t>And get result</a:t>
            </a:r>
          </a:p>
        </p:txBody>
      </p:sp>
    </p:spTree>
    <p:extLst>
      <p:ext uri="{BB962C8B-B14F-4D97-AF65-F5344CB8AC3E}">
        <p14:creationId xmlns:p14="http://schemas.microsoft.com/office/powerpoint/2010/main" val="884072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Google “</a:t>
            </a:r>
            <a:r>
              <a:rPr lang="en-US" sz="3600" dirty="0"/>
              <a:t>are you frightened of </a:t>
            </a:r>
            <a:r>
              <a:rPr lang="en-US" sz="3600" dirty="0" err="1"/>
              <a:t>maths</a:t>
            </a:r>
            <a:r>
              <a:rPr lang="en-US" sz="3600" dirty="0"/>
              <a:t>”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6386" name="Picture 2" descr="Image result for are you frightened of math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1638158"/>
            <a:ext cx="3708834" cy="521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Image result for are you frightened of math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239" y="1690688"/>
            <a:ext cx="2403109" cy="282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Image result for are you frightened of math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10" descr="Image result for are you frightened of math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6396" name="Picture 12" descr="https://dailyelection.files.wordpress.com/2015/01/green-party-what-are-you-afraid-of-boys-general-election-tv-debate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524" y="4741573"/>
            <a:ext cx="5169877" cy="2584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4" descr="Image result for are you frightened of math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6400" name="Picture 16" descr="http://c1.thejournal.ie/media/2013/10/maths-fear-pic-390x28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255" y="2355332"/>
            <a:ext cx="3360420" cy="245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44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4C8C5-B9FD-4B87-B39E-6425E27BD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 day?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E922D-AD5D-4794-989B-390759B93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47720" cy="435133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GB" dirty="0"/>
              <a:t>Let’s see the Fourier transform of the Hard Day’s night chord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Apparently, the </a:t>
            </a:r>
            <a:r>
              <a:rPr lang="en-GB" dirty="0">
                <a:solidFill>
                  <a:srgbClr val="FF0000"/>
                </a:solidFill>
              </a:rPr>
              <a:t>piano</a:t>
            </a:r>
            <a:r>
              <a:rPr lang="en-GB" dirty="0"/>
              <a:t> is more dominant than expected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61AEE1-09D3-4F12-83DE-DD4E9FC8F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377" y="595630"/>
            <a:ext cx="7400925" cy="613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425F4F-D137-4C40-843B-CB6BDC90F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75" y="3286760"/>
            <a:ext cx="1238250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1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A pulse and its Fourier transform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989" y="2080089"/>
            <a:ext cx="16004271" cy="423181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86560" y="5323840"/>
            <a:ext cx="859536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68" y="5854197"/>
            <a:ext cx="675030" cy="9180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1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2034510" y="2209927"/>
            <a:ext cx="5745419" cy="1325563"/>
          </a:xfrm>
        </p:spPr>
        <p:txBody>
          <a:bodyPr>
            <a:normAutofit/>
          </a:bodyPr>
          <a:lstStyle/>
          <a:p>
            <a:r>
              <a:rPr lang="en-GB" sz="3600" dirty="0"/>
              <a:t>Reconstructing a signal from its Fourier transform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708" y="123498"/>
            <a:ext cx="12537046" cy="7489693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68" y="5854197"/>
            <a:ext cx="675030" cy="9180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DEA7550-96D0-4FD6-9DC8-4AE33E4465D4}"/>
              </a:ext>
            </a:extLst>
          </p:cNvPr>
          <p:cNvSpPr/>
          <p:nvPr/>
        </p:nvSpPr>
        <p:spPr>
          <a:xfrm>
            <a:off x="5151093" y="3244334"/>
            <a:ext cx="18898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Fourier transform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B8F5E2-78FF-4DDE-BA36-F50586C3F368}"/>
              </a:ext>
            </a:extLst>
          </p:cNvPr>
          <p:cNvSpPr/>
          <p:nvPr/>
        </p:nvSpPr>
        <p:spPr>
          <a:xfrm>
            <a:off x="1882367" y="2724604"/>
            <a:ext cx="224723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/>
              <a:t>This is the </a:t>
            </a:r>
            <a:r>
              <a:rPr lang="en-GB" sz="3200" dirty="0">
                <a:solidFill>
                  <a:srgbClr val="FF0000"/>
                </a:solidFill>
              </a:rPr>
              <a:t>inverse Fourier transform </a:t>
            </a:r>
          </a:p>
        </p:txBody>
      </p:sp>
    </p:spTree>
    <p:extLst>
      <p:ext uri="{BB962C8B-B14F-4D97-AF65-F5344CB8AC3E}">
        <p14:creationId xmlns:p14="http://schemas.microsoft.com/office/powerpoint/2010/main" val="80293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33609-E603-4BE9-916C-BCCA5EDB5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21728"/>
            <a:ext cx="12039222" cy="1325563"/>
          </a:xfrm>
        </p:spPr>
        <p:txBody>
          <a:bodyPr/>
          <a:lstStyle/>
          <a:p>
            <a:r>
              <a:rPr lang="en-GB" dirty="0"/>
              <a:t>Inverse Fourier transform </a:t>
            </a:r>
            <a:r>
              <a:rPr lang="en-GB" dirty="0" smtClean="0"/>
              <a:t>is </a:t>
            </a:r>
            <a:r>
              <a:rPr lang="en-GB" dirty="0"/>
              <a:t>used for </a:t>
            </a:r>
            <a:r>
              <a:rPr lang="en-GB" dirty="0">
                <a:solidFill>
                  <a:srgbClr val="FF0000"/>
                </a:solidFill>
              </a:rPr>
              <a:t>reconstruction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38BAF2-7E17-44DC-95C6-E2755EF0C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09" y="4267523"/>
            <a:ext cx="2405805" cy="1962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5D16F3-072B-4087-8BDF-EBC374BF766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77435" y="4253668"/>
            <a:ext cx="2431472" cy="1962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03BFDE-7DFD-4493-A4ED-CEC6A21EECA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38859" y="4253668"/>
            <a:ext cx="2431472" cy="1962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ACCF3D-8000-4A60-8150-086128E773E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150548" y="4253668"/>
            <a:ext cx="2431472" cy="1962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F4D60F-312B-44C1-8826-0F3C3B11EC93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65444" y="2351450"/>
            <a:ext cx="7368020" cy="14518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B20A06-F197-46EF-A808-30B21DABB1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4471" y="2251670"/>
            <a:ext cx="1469570" cy="165137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426E1DF-05A2-4A5C-97E2-9A5674426CD2}"/>
              </a:ext>
            </a:extLst>
          </p:cNvPr>
          <p:cNvSpPr/>
          <p:nvPr/>
        </p:nvSpPr>
        <p:spPr>
          <a:xfrm>
            <a:off x="1040156" y="1544406"/>
            <a:ext cx="27535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/>
              <a:t>Fourier transform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B90401-989D-4113-995F-2A9C41AFCD95}"/>
              </a:ext>
            </a:extLst>
          </p:cNvPr>
          <p:cNvSpPr/>
          <p:nvPr/>
        </p:nvSpPr>
        <p:spPr>
          <a:xfrm>
            <a:off x="7022434" y="1434937"/>
            <a:ext cx="27535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Inverse Fourier transform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F51C7F9-CF36-43CA-9FB7-36582EE09C11}"/>
              </a:ext>
            </a:extLst>
          </p:cNvPr>
          <p:cNvSpPr/>
          <p:nvPr/>
        </p:nvSpPr>
        <p:spPr>
          <a:xfrm>
            <a:off x="1333968" y="2092822"/>
            <a:ext cx="1579418" cy="340103"/>
          </a:xfrm>
          <a:custGeom>
            <a:avLst/>
            <a:gdLst>
              <a:gd name="connsiteX0" fmla="*/ 0 w 1579418"/>
              <a:gd name="connsiteY0" fmla="*/ 145542 h 340103"/>
              <a:gd name="connsiteX1" fmla="*/ 969818 w 1579418"/>
              <a:gd name="connsiteY1" fmla="*/ 6996 h 340103"/>
              <a:gd name="connsiteX2" fmla="*/ 1579418 w 1579418"/>
              <a:gd name="connsiteY2" fmla="*/ 339505 h 340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9418" h="340103">
                <a:moveTo>
                  <a:pt x="0" y="145542"/>
                </a:moveTo>
                <a:cubicBezTo>
                  <a:pt x="353291" y="60105"/>
                  <a:pt x="706582" y="-25331"/>
                  <a:pt x="969818" y="6996"/>
                </a:cubicBezTo>
                <a:cubicBezTo>
                  <a:pt x="1233054" y="39323"/>
                  <a:pt x="1447800" y="355669"/>
                  <a:pt x="1579418" y="339505"/>
                </a:cubicBezTo>
              </a:path>
            </a:pathLst>
          </a:custGeom>
          <a:noFill/>
          <a:ln w="28575">
            <a:solidFill>
              <a:srgbClr val="6666FF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90CDBD2-3C5A-4CD4-8828-D7C5E88ECB28}"/>
              </a:ext>
            </a:extLst>
          </p:cNvPr>
          <p:cNvSpPr/>
          <p:nvPr/>
        </p:nvSpPr>
        <p:spPr>
          <a:xfrm>
            <a:off x="7273633" y="2432925"/>
            <a:ext cx="2268904" cy="340103"/>
          </a:xfrm>
          <a:custGeom>
            <a:avLst/>
            <a:gdLst>
              <a:gd name="connsiteX0" fmla="*/ 0 w 1579418"/>
              <a:gd name="connsiteY0" fmla="*/ 145542 h 340103"/>
              <a:gd name="connsiteX1" fmla="*/ 969818 w 1579418"/>
              <a:gd name="connsiteY1" fmla="*/ 6996 h 340103"/>
              <a:gd name="connsiteX2" fmla="*/ 1579418 w 1579418"/>
              <a:gd name="connsiteY2" fmla="*/ 339505 h 340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9418" h="340103">
                <a:moveTo>
                  <a:pt x="0" y="145542"/>
                </a:moveTo>
                <a:cubicBezTo>
                  <a:pt x="353291" y="60105"/>
                  <a:pt x="706582" y="-25331"/>
                  <a:pt x="969818" y="6996"/>
                </a:cubicBezTo>
                <a:cubicBezTo>
                  <a:pt x="1233054" y="39323"/>
                  <a:pt x="1447800" y="355669"/>
                  <a:pt x="1579418" y="339505"/>
                </a:cubicBezTo>
              </a:path>
            </a:pathLst>
          </a:custGeom>
          <a:noFill/>
          <a:ln w="28575">
            <a:solidFill>
              <a:srgbClr val="6666FF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CB6560-7779-4B85-B138-6DF63E9B34B6}"/>
              </a:ext>
            </a:extLst>
          </p:cNvPr>
          <p:cNvSpPr/>
          <p:nvPr/>
        </p:nvSpPr>
        <p:spPr>
          <a:xfrm>
            <a:off x="3338864" y="6131246"/>
            <a:ext cx="25516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ea typeface="Times New Roman" panose="02020603050405020304" pitchFamily="18" charset="0"/>
              </a:rPr>
              <a:t>5% of transform components</a:t>
            </a:r>
            <a:endParaRPr lang="en-GB"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32A222-BAB9-4EC1-A4A6-C2684F90673B}"/>
              </a:ext>
            </a:extLst>
          </p:cNvPr>
          <p:cNvSpPr/>
          <p:nvPr/>
        </p:nvSpPr>
        <p:spPr>
          <a:xfrm>
            <a:off x="892026" y="6298989"/>
            <a:ext cx="25516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ea typeface="Times New Roman" panose="02020603050405020304" pitchFamily="18" charset="0"/>
              </a:rPr>
              <a:t>image</a:t>
            </a:r>
            <a:endParaRPr lang="en-GB" sz="2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6B7962-05C5-4CBA-822C-571B62CBC1A5}"/>
              </a:ext>
            </a:extLst>
          </p:cNvPr>
          <p:cNvSpPr/>
          <p:nvPr/>
        </p:nvSpPr>
        <p:spPr>
          <a:xfrm>
            <a:off x="6418715" y="6285134"/>
            <a:ext cx="25516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ea typeface="Times New Roman" panose="02020603050405020304" pitchFamily="18" charset="0"/>
              </a:rPr>
              <a:t>reconstructed image</a:t>
            </a:r>
            <a:endParaRPr lang="en-GB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875195-4D85-4F71-BD1F-340BE83A9A0A}"/>
              </a:ext>
            </a:extLst>
          </p:cNvPr>
          <p:cNvSpPr/>
          <p:nvPr/>
        </p:nvSpPr>
        <p:spPr>
          <a:xfrm>
            <a:off x="9043448" y="6285134"/>
            <a:ext cx="25516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ea typeface="Times New Roman" panose="02020603050405020304" pitchFamily="18" charset="0"/>
              </a:rPr>
              <a:t>error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11153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Magnitude and phase of Fourier transform of a pulse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982" y="1614487"/>
            <a:ext cx="6010275" cy="7334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973" y="2457629"/>
            <a:ext cx="10072054" cy="29511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613" y="5518449"/>
            <a:ext cx="4572000" cy="6000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4305" y="5518449"/>
            <a:ext cx="4019550" cy="1000125"/>
          </a:xfrm>
          <a:prstGeom prst="rect">
            <a:avLst/>
          </a:prstGeom>
        </p:spPr>
      </p:pic>
      <p:pic>
        <p:nvPicPr>
          <p:cNvPr id="13" name="Content Placeholder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48" y="4797557"/>
            <a:ext cx="675030" cy="91804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9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782" y="0"/>
            <a:ext cx="9598434" cy="29006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830" y="3104038"/>
            <a:ext cx="6420339" cy="29411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2845" y="6380307"/>
            <a:ext cx="544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4"/>
              </a:rPr>
              <a:t>http://eprints.soton.ac.uk/250040/1/cunado_avbpa.pdf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005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Gait patterns (angle of swinging leg)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2767" y="1825625"/>
            <a:ext cx="6594942" cy="36731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635" y="1990810"/>
            <a:ext cx="6019165" cy="364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3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1943-CE4D-413A-AA0D-2DA2D673D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75FBD-2E76-4EF1-88FC-F56D19575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How is an image formed?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restrictions are there on image formation?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Bonjour Monsieur Fourier …..</a:t>
            </a:r>
          </a:p>
        </p:txBody>
      </p:sp>
    </p:spTree>
    <p:extLst>
      <p:ext uri="{BB962C8B-B14F-4D97-AF65-F5344CB8AC3E}">
        <p14:creationId xmlns:p14="http://schemas.microsoft.com/office/powerpoint/2010/main" val="234095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4323168" y="352768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/>
              <a:t>Gait magnitude and phase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181" y="140044"/>
            <a:ext cx="8131185" cy="671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7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0244D-1D6F-4993-A323-7551168AB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6514F-3930-4F93-81AD-9212F6547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1235D8-B677-4997-84D8-059AF52D8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557" y="417789"/>
            <a:ext cx="8666163" cy="602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5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Illustrating the importance of phase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734" y="1922145"/>
            <a:ext cx="10264532" cy="2974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17" y="5756697"/>
            <a:ext cx="804605" cy="9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1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 time </a:t>
            </a:r>
            <a:r>
              <a:rPr lang="en-GB" dirty="0" smtClean="0"/>
              <a:t>–main </a:t>
            </a:r>
            <a:r>
              <a:rPr lang="en-GB" dirty="0"/>
              <a:t>points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54" y="5816434"/>
            <a:ext cx="675030" cy="9180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B6E867-6D2C-48AD-A2AA-C4350F896F0C}"/>
              </a:ext>
            </a:extLst>
          </p:cNvPr>
          <p:cNvSpPr txBox="1"/>
          <p:nvPr/>
        </p:nvSpPr>
        <p:spPr>
          <a:xfrm>
            <a:off x="856288" y="1690688"/>
            <a:ext cx="60969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1 – </a:t>
            </a:r>
            <a:r>
              <a:rPr lang="en-GB" sz="2400" dirty="0">
                <a:solidFill>
                  <a:srgbClr val="6666FF"/>
                </a:solidFill>
              </a:rPr>
              <a:t>sampling</a:t>
            </a:r>
            <a:r>
              <a:rPr lang="en-GB" sz="2400" dirty="0"/>
              <a:t> data is not as simple as it appears</a:t>
            </a:r>
            <a:endParaRPr lang="en-GB" sz="2400" dirty="0">
              <a:solidFill>
                <a:srgbClr val="FF0000"/>
              </a:solidFill>
            </a:endParaRPr>
          </a:p>
          <a:p>
            <a:endParaRPr lang="en-GB" sz="2400" dirty="0"/>
          </a:p>
          <a:p>
            <a:r>
              <a:rPr lang="en-GB" sz="2400" dirty="0"/>
              <a:t>2 – sampling affects </a:t>
            </a:r>
            <a:r>
              <a:rPr lang="en-GB" sz="2400" dirty="0">
                <a:solidFill>
                  <a:srgbClr val="6666FF"/>
                </a:solidFill>
              </a:rPr>
              <a:t>space</a:t>
            </a:r>
            <a:r>
              <a:rPr lang="en-GB" sz="2400" dirty="0"/>
              <a:t> and </a:t>
            </a:r>
            <a:r>
              <a:rPr lang="en-GB" sz="2400" dirty="0">
                <a:solidFill>
                  <a:srgbClr val="6666FF"/>
                </a:solidFill>
              </a:rPr>
              <a:t>brightness</a:t>
            </a:r>
          </a:p>
          <a:p>
            <a:endParaRPr lang="en-GB" sz="2400" dirty="0"/>
          </a:p>
          <a:p>
            <a:r>
              <a:rPr lang="en-GB" sz="2400" dirty="0"/>
              <a:t>3 – Fourier allows us to understand </a:t>
            </a:r>
            <a:r>
              <a:rPr lang="en-GB" sz="2400" dirty="0" smtClean="0">
                <a:solidFill>
                  <a:srgbClr val="6666FF"/>
                </a:solidFill>
              </a:rPr>
              <a:t>frequency</a:t>
            </a:r>
          </a:p>
          <a:p>
            <a:endParaRPr lang="en-GB" sz="2400" dirty="0">
              <a:solidFill>
                <a:srgbClr val="6666FF"/>
              </a:solidFill>
            </a:endParaRPr>
          </a:p>
          <a:p>
            <a:r>
              <a:rPr lang="en-GB" sz="2400" dirty="0" smtClean="0">
                <a:solidFill>
                  <a:srgbClr val="6666FF"/>
                </a:solidFill>
              </a:rPr>
              <a:t>4 – </a:t>
            </a:r>
            <a:r>
              <a:rPr lang="en-GB" sz="2400" dirty="0" smtClean="0"/>
              <a:t>Fourier allows for </a:t>
            </a:r>
            <a:r>
              <a:rPr lang="en-GB" sz="2400" dirty="0" smtClean="0">
                <a:solidFill>
                  <a:srgbClr val="6666FF"/>
                </a:solidFill>
              </a:rPr>
              <a:t>coding </a:t>
            </a:r>
            <a:r>
              <a:rPr lang="en-GB" sz="2400" dirty="0" smtClean="0"/>
              <a:t>and more</a:t>
            </a:r>
            <a:endParaRPr lang="en-GB" sz="2400" dirty="0"/>
          </a:p>
          <a:p>
            <a:endParaRPr lang="en-GB" sz="2400" dirty="0"/>
          </a:p>
          <a:p>
            <a:pPr marL="717550" indent="-717550"/>
            <a:r>
              <a:rPr lang="en-GB" sz="2400" dirty="0"/>
              <a:t>Next, Fourier will allow us to understand sampling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49F5C8-094B-4F67-9713-3D8AD7119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52599">
            <a:off x="7991887" y="2336817"/>
            <a:ext cx="3214816" cy="28334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726569-73D7-4928-A9FD-32B801B2C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26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Decomposing an image into its bits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161" y="1885950"/>
            <a:ext cx="7487639" cy="43547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304" y="2524604"/>
            <a:ext cx="7678290" cy="3230695"/>
          </a:xfrm>
          <a:prstGeom prst="rect">
            <a:avLst/>
          </a:prstGeom>
        </p:spPr>
      </p:pic>
      <p:pic>
        <p:nvPicPr>
          <p:cNvPr id="10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68" y="5854197"/>
            <a:ext cx="675030" cy="9180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AA28C04-1CD1-410E-BB75-54462CB0CBE8}"/>
              </a:ext>
            </a:extLst>
          </p:cNvPr>
          <p:cNvSpPr/>
          <p:nvPr/>
        </p:nvSpPr>
        <p:spPr>
          <a:xfrm>
            <a:off x="1212864" y="1402616"/>
            <a:ext cx="9766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prstClr val="black"/>
                </a:solidFill>
              </a:rPr>
              <a:t>The </a:t>
            </a:r>
            <a:r>
              <a:rPr lang="en-GB" sz="2400" dirty="0">
                <a:solidFill>
                  <a:srgbClr val="6666FF"/>
                </a:solidFill>
              </a:rPr>
              <a:t>Most Significant Bit </a:t>
            </a:r>
            <a:r>
              <a:rPr lang="en-GB" sz="2400" dirty="0">
                <a:solidFill>
                  <a:prstClr val="black"/>
                </a:solidFill>
              </a:rPr>
              <a:t>carries the </a:t>
            </a:r>
            <a:r>
              <a:rPr lang="en-GB" sz="2400" dirty="0">
                <a:solidFill>
                  <a:srgbClr val="FF0000"/>
                </a:solidFill>
              </a:rPr>
              <a:t>most information </a:t>
            </a:r>
            <a:r>
              <a:rPr lang="en-GB" sz="2400" dirty="0">
                <a:solidFill>
                  <a:prstClr val="black"/>
                </a:solidFill>
              </a:rPr>
              <a:t>where as bit 0 is </a:t>
            </a:r>
            <a:r>
              <a:rPr lang="en-GB" sz="2400" dirty="0">
                <a:solidFill>
                  <a:srgbClr val="FF0000"/>
                </a:solidFill>
              </a:rPr>
              <a:t>noise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1D8A0F-A403-4337-B2E3-B08A8D7907B6}"/>
              </a:ext>
            </a:extLst>
          </p:cNvPr>
          <p:cNvSpPr/>
          <p:nvPr/>
        </p:nvSpPr>
        <p:spPr>
          <a:xfrm>
            <a:off x="1968579" y="6184789"/>
            <a:ext cx="9766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prstClr val="black"/>
                </a:solidFill>
              </a:rPr>
              <a:t>… and here, bit 4 is the </a:t>
            </a:r>
            <a:r>
              <a:rPr lang="en-GB" sz="2400" dirty="0">
                <a:solidFill>
                  <a:srgbClr val="6666FF"/>
                </a:solidFill>
              </a:rPr>
              <a:t>lighting</a:t>
            </a:r>
          </a:p>
        </p:txBody>
      </p:sp>
    </p:spTree>
    <p:extLst>
      <p:ext uri="{BB962C8B-B14F-4D97-AF65-F5344CB8AC3E}">
        <p14:creationId xmlns:p14="http://schemas.microsoft.com/office/powerpoint/2010/main" val="127669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Effects of differing image resolution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722" y="2038847"/>
            <a:ext cx="8656556" cy="3451300"/>
          </a:xfrm>
          <a:prstGeom prst="rect">
            <a:avLst/>
          </a:prstGeom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68" y="5854197"/>
            <a:ext cx="675030" cy="9180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80781D1-92E7-4ECF-B28D-F20590959CF1}"/>
              </a:ext>
            </a:extLst>
          </p:cNvPr>
          <p:cNvSpPr/>
          <p:nvPr/>
        </p:nvSpPr>
        <p:spPr>
          <a:xfrm>
            <a:off x="1212864" y="5453583"/>
            <a:ext cx="9766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rgbClr val="6666FF"/>
                </a:solidFill>
              </a:rPr>
              <a:t>Low resolution </a:t>
            </a:r>
            <a:r>
              <a:rPr lang="en-GB" sz="2400" dirty="0">
                <a:solidFill>
                  <a:prstClr val="black"/>
                </a:solidFill>
              </a:rPr>
              <a:t>lose information but </a:t>
            </a:r>
            <a:r>
              <a:rPr lang="en-GB" sz="2400" i="1" dirty="0">
                <a:solidFill>
                  <a:prstClr val="black"/>
                </a:solidFill>
              </a:rPr>
              <a:t>N</a:t>
            </a:r>
            <a:r>
              <a:rPr lang="en-GB" sz="2400" dirty="0">
                <a:solidFill>
                  <a:prstClr val="black"/>
                </a:solidFill>
              </a:rPr>
              <a:t>×</a:t>
            </a:r>
            <a:r>
              <a:rPr lang="en-GB" sz="2400" i="1" dirty="0">
                <a:solidFill>
                  <a:prstClr val="black"/>
                </a:solidFill>
              </a:rPr>
              <a:t>N</a:t>
            </a:r>
            <a:r>
              <a:rPr lang="en-GB" sz="2400" dirty="0">
                <a:solidFill>
                  <a:prstClr val="black"/>
                </a:solidFill>
              </a:rPr>
              <a:t> points implies much </a:t>
            </a:r>
            <a:r>
              <a:rPr lang="en-GB" sz="2400" dirty="0">
                <a:solidFill>
                  <a:srgbClr val="FF0000"/>
                </a:solidFill>
              </a:rPr>
              <a:t>storage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B95AD2-199E-42B8-822F-B9EA5305BAD3}"/>
              </a:ext>
            </a:extLst>
          </p:cNvPr>
          <p:cNvSpPr/>
          <p:nvPr/>
        </p:nvSpPr>
        <p:spPr>
          <a:xfrm>
            <a:off x="1212864" y="5976299"/>
            <a:ext cx="9766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How do we </a:t>
            </a:r>
            <a:r>
              <a:rPr lang="en-GB" sz="2400" dirty="0">
                <a:solidFill>
                  <a:srgbClr val="FF0000"/>
                </a:solidFill>
              </a:rPr>
              <a:t>choose</a:t>
            </a:r>
            <a:r>
              <a:rPr lang="en-GB" sz="2400" dirty="0"/>
              <a:t> an </a:t>
            </a:r>
            <a:r>
              <a:rPr lang="en-GB" sz="2400" dirty="0">
                <a:solidFill>
                  <a:srgbClr val="FF0000"/>
                </a:solidFill>
              </a:rPr>
              <a:t>appropriate</a:t>
            </a:r>
            <a:r>
              <a:rPr lang="en-GB" sz="2400" dirty="0"/>
              <a:t> value for </a:t>
            </a:r>
            <a:r>
              <a:rPr lang="en-GB" sz="2400" i="1" dirty="0">
                <a:solidFill>
                  <a:prstClr val="black"/>
                </a:solidFill>
              </a:rPr>
              <a:t>N</a:t>
            </a:r>
            <a:r>
              <a:rPr lang="en-GB" sz="2400" dirty="0">
                <a:solidFill>
                  <a:prstClr val="black"/>
                </a:solidFill>
              </a:rPr>
              <a:t>?</a:t>
            </a:r>
            <a:endParaRPr lang="en-GB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51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Jean Baptiste Joseph Fourier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615" y="1966302"/>
            <a:ext cx="6831220" cy="4351338"/>
          </a:xfrm>
        </p:spPr>
        <p:txBody>
          <a:bodyPr>
            <a:normAutofit/>
          </a:bodyPr>
          <a:lstStyle/>
          <a:p>
            <a:r>
              <a:rPr lang="en-GB" dirty="0"/>
              <a:t>Any periodic function is the result of adding up sine and cosine waves of different frequencies</a:t>
            </a:r>
          </a:p>
          <a:p>
            <a:r>
              <a:rPr lang="en-GB" dirty="0"/>
              <a:t>Sceptical? Yeah, so were Lagrange and Laplace. Good company eh?</a:t>
            </a:r>
          </a:p>
          <a:p>
            <a:r>
              <a:rPr lang="en-GB" dirty="0"/>
              <a:t>“Fourier’s treatise is one of the very few scientific books that can never be rendered antiquated by the progress of science” James Clerk Maxwell 1878</a:t>
            </a:r>
          </a:p>
          <a:p>
            <a:r>
              <a:rPr lang="en-GB" dirty="0"/>
              <a:t>Fourier 10 Laplace 0 …</a:t>
            </a:r>
          </a:p>
        </p:txBody>
      </p:sp>
      <p:pic>
        <p:nvPicPr>
          <p:cNvPr id="15364" name="Picture 4" descr="Image result for joseph fouri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1264">
            <a:off x="7773360" y="2022178"/>
            <a:ext cx="1754933" cy="213344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396" y="247230"/>
            <a:ext cx="3074196" cy="5683344"/>
          </a:xfrm>
          <a:prstGeom prst="rect">
            <a:avLst/>
          </a:prstGeom>
        </p:spPr>
      </p:pic>
      <p:pic>
        <p:nvPicPr>
          <p:cNvPr id="8" name="Picture 6" descr="Image result for laplace is an idi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8612">
            <a:off x="7880292" y="4630176"/>
            <a:ext cx="2436098" cy="143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19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What are 2D waves?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2D waves are along x and y axes simultaneously</a:t>
            </a:r>
          </a:p>
        </p:txBody>
      </p:sp>
      <p:pic>
        <p:nvPicPr>
          <p:cNvPr id="1026" name="Picture 2" descr="http://khongthe.com/wallpapers/nature/clouds-ocean-waves-24346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527" y="2420888"/>
            <a:ext cx="6122946" cy="34459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DC6CA9A7-5116-478D-A6C1-628CF9CDF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68" y="5854197"/>
            <a:ext cx="675030" cy="9180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D1E7D0-0773-4291-8945-65C08D21C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0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and in terms of frequency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N.b.</a:t>
            </a:r>
            <a:r>
              <a:rPr lang="en-GB" dirty="0"/>
              <a:t> colour immaterial (just for visuals)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509" y="2691366"/>
            <a:ext cx="3247765" cy="2832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541" y="3201275"/>
            <a:ext cx="3706397" cy="243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69" y="2691369"/>
            <a:ext cx="3247766" cy="28322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959" y="717091"/>
            <a:ext cx="3665296" cy="24082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9143EB4E-2A34-4071-B202-B4EEDF01C2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68" y="5854197"/>
            <a:ext cx="675030" cy="9180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1A2FBE-A6A1-4146-B177-EDBA714450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49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up Monsieur Fourier…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28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2" y="4747398"/>
            <a:ext cx="675030" cy="9180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17" y="5756697"/>
            <a:ext cx="804605" cy="9935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930620" y="2773433"/>
                <a:ext cx="998451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First, we have that the FT is a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𝑎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/>
                    </m:d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of a time-variant signal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𝑝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620" y="2773433"/>
                <a:ext cx="9984513" cy="369332"/>
              </a:xfrm>
              <a:prstGeom prst="rect">
                <a:avLst/>
              </a:prstGeom>
              <a:blipFill>
                <a:blip r:embed="rId4"/>
                <a:stretch>
                  <a:fillRect l="-549" t="-11475" b="-229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30620" y="3770128"/>
                <a:ext cx="9984513" cy="404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The transform is a function of frequency so		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    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𝐹𝑝</m:t>
                    </m:r>
                    <m:d>
                      <m:dPr>
                        <m:ctrlPr>
                          <a:rPr lang="en-GB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620" y="3770128"/>
                <a:ext cx="9984513" cy="404983"/>
              </a:xfrm>
              <a:prstGeom prst="rect">
                <a:avLst/>
              </a:prstGeom>
              <a:blipFill>
                <a:blip r:embed="rId5"/>
                <a:stretch>
                  <a:fillRect l="-549" t="-2985" b="-179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930620" y="3253955"/>
                <a:ext cx="10079918" cy="404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R="273685">
                  <a:spcBef>
                    <a:spcPts val="600"/>
                  </a:spcBef>
                  <a:spcAft>
                    <a:spcPts val="600"/>
                  </a:spcAft>
                  <a:tabLst>
                    <a:tab pos="2853055" algn="ctr"/>
                    <a:tab pos="5715000" algn="r"/>
                    <a:tab pos="3330575" algn="l"/>
                    <a:tab pos="5715000" algn="r"/>
                  </a:tabLst>
                </a:pP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The Fourier transform is then  			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    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𝐹𝑝</m:t>
                    </m:r>
                    <m: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</m:t>
                    </m:r>
                    <m:d>
                      <m:dPr>
                        <m:ctrlPr>
                          <a:rPr lang="en-GB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</a:t>
                </a:r>
                <a:endParaRPr lang="en-GB" sz="1600" dirty="0">
                  <a:latin typeface="Palatino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620" y="3253955"/>
                <a:ext cx="10079918" cy="404983"/>
              </a:xfrm>
              <a:prstGeom prst="rect">
                <a:avLst/>
              </a:prstGeom>
              <a:blipFill>
                <a:blip r:embed="rId6"/>
                <a:stretch>
                  <a:fillRect l="-544" t="-4545" b="-196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930620" y="4286301"/>
                <a:ext cx="9984513" cy="404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stands for the Fourier transform so			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    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𝐹𝑝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ℱ</m:t>
                    </m:r>
                    <m:d>
                      <m:dPr>
                        <m:ctrlPr>
                          <a:rPr lang="en-GB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620" y="4286301"/>
                <a:ext cx="9984513" cy="404983"/>
              </a:xfrm>
              <a:prstGeom prst="rect">
                <a:avLst/>
              </a:prstGeom>
              <a:blipFill>
                <a:blip r:embed="rId7"/>
                <a:stretch>
                  <a:fillRect t="-2985" b="-179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930620" y="4802474"/>
                <a:ext cx="9984513" cy="443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R="273685" algn="just">
                  <a:spcBef>
                    <a:spcPts val="600"/>
                  </a:spcBef>
                  <a:spcAft>
                    <a:spcPts val="600"/>
                  </a:spcAft>
                  <a:tabLst>
                    <a:tab pos="2853055" algn="ctr"/>
                    <a:tab pos="5715000" algn="r"/>
                    <a:tab pos="3060700" algn="l"/>
                    <a:tab pos="5715000" algn="r"/>
                  </a:tabLst>
                </a:pP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The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/>
                    </m:d>
                    <m: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is actually an integral 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𝐹𝑝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ℱ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∞</m:t>
                        </m:r>
                      </m:sub>
                      <m:sup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∞</m:t>
                        </m:r>
                      </m:sup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cas</m:t>
                        </m:r>
                        <m:d>
                          <m:dPr>
                            <m:ctrlPr>
                              <a:rPr lang="en-GB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GB" sz="1600" dirty="0">
                  <a:latin typeface="Palatino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620" y="4802474"/>
                <a:ext cx="9984513" cy="443326"/>
              </a:xfrm>
              <a:prstGeom prst="rect">
                <a:avLst/>
              </a:prstGeom>
              <a:blipFill>
                <a:blip r:embed="rId8"/>
                <a:stretch>
                  <a:fillRect l="-549" t="-115068" b="-1794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930620" y="5356990"/>
                <a:ext cx="9984513" cy="443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R="273685" algn="just">
                  <a:spcBef>
                    <a:spcPts val="600"/>
                  </a:spcBef>
                  <a:spcAft>
                    <a:spcPts val="600"/>
                  </a:spcAft>
                  <a:tabLst>
                    <a:tab pos="2853055" algn="ctr"/>
                    <a:tab pos="5715000" algn="r"/>
                    <a:tab pos="3060700" algn="l"/>
                    <a:tab pos="5715000" algn="r"/>
                  </a:tabLs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cas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describes cosine and sine waves, so 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𝐹𝑝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𝑓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ℱ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∞</m:t>
                        </m:r>
                      </m:sub>
                      <m:sup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∞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GB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𝑗𝑓𝑡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GB" dirty="0"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620" y="5356990"/>
                <a:ext cx="9984513" cy="443326"/>
              </a:xfrm>
              <a:prstGeom prst="rect">
                <a:avLst/>
              </a:prstGeom>
              <a:blipFill>
                <a:blip r:embed="rId9"/>
                <a:stretch>
                  <a:fillRect t="-116667" b="-18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2024129" y="5911506"/>
                <a:ext cx="8470876" cy="7591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cas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= ‘cos and sin’ since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𝑗𝑓𝑡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𝑓𝑡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−</m:t>
                    </m:r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funcPr>
                      <m:fNam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𝑗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𝑓𝑡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dirty="0" smtClean="0">
                    <a:latin typeface="Times New Roman" panose="02020603050405020304" pitchFamily="18" charset="0"/>
                    <a:ea typeface="Calibri" panose="020F0502020204030204" pitchFamily="34" charset="0"/>
                  </a:rPr>
                  <a:t>,</a:t>
                </a:r>
              </a:p>
              <a:p>
                <a:pPr algn="ctr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dirty="0" smtClean="0">
                    <a:latin typeface="Times New Roman" panose="02020603050405020304" pitchFamily="18" charset="0"/>
                    <a:ea typeface="Calibri" panose="020F050202020403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𝑗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is the complex </a:t>
                </a:r>
                <a:r>
                  <a:rPr lang="en-US" dirty="0" smtClean="0">
                    <a:latin typeface="Times New Roman" panose="02020603050405020304" pitchFamily="18" charset="0"/>
                    <a:ea typeface="Calibri" panose="020F0502020204030204" pitchFamily="34" charset="0"/>
                  </a:rPr>
                  <a:t>number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−1</m:t>
                        </m:r>
                      </m:e>
                    </m:rad>
                  </m:oMath>
                </a14:m>
                <a:endParaRPr lang="en-GB" dirty="0"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129" y="5911506"/>
                <a:ext cx="8470876" cy="759182"/>
              </a:xfrm>
              <a:prstGeom prst="rect">
                <a:avLst/>
              </a:prstGeom>
              <a:blipFill>
                <a:blip r:embed="rId10"/>
                <a:stretch>
                  <a:fillRect t="-3226" b="-129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849905" y="1462717"/>
                <a:ext cx="4977966" cy="8891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𝐹𝑝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ℱ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en-GB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−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𝑗𝑓𝑡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9905" y="1462717"/>
                <a:ext cx="4977966" cy="8891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930620" y="2292911"/>
            <a:ext cx="99845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ea typeface="Calibri" panose="020F0502020204030204" pitchFamily="34" charset="0"/>
              </a:rPr>
              <a:t>Whoa! WTF! Where from….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523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  <p:bldP spid="11" grpId="0"/>
      <p:bldP spid="12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does the Fourier transform do?</a:t>
            </a:r>
          </a:p>
        </p:txBody>
      </p:sp>
      <p:pic>
        <p:nvPicPr>
          <p:cNvPr id="1026" name="Picture 2" descr="Figure 1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2" y="1745171"/>
            <a:ext cx="7005637" cy="4831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68" y="5854197"/>
            <a:ext cx="675030" cy="9180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300839" y="2752079"/>
            <a:ext cx="27165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Addition in the time domain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300839" y="5141651"/>
            <a:ext cx="27165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Separation in the frequency domain</a:t>
            </a:r>
          </a:p>
        </p:txBody>
      </p:sp>
    </p:spTree>
    <p:extLst>
      <p:ext uri="{BB962C8B-B14F-4D97-AF65-F5344CB8AC3E}">
        <p14:creationId xmlns:p14="http://schemas.microsoft.com/office/powerpoint/2010/main" val="33060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c86fba4a-49ea-47a9-8e3b-9408f208d3aa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5457</TotalTime>
  <Words>652</Words>
  <Application>Microsoft Office PowerPoint</Application>
  <PresentationFormat>Widescreen</PresentationFormat>
  <Paragraphs>83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Calibri</vt:lpstr>
      <vt:lpstr>French Script MT</vt:lpstr>
      <vt:lpstr>Calibri Light</vt:lpstr>
      <vt:lpstr>Palatino</vt:lpstr>
      <vt:lpstr>Arial</vt:lpstr>
      <vt:lpstr>Times New Roman</vt:lpstr>
      <vt:lpstr>Cambria Math</vt:lpstr>
      <vt:lpstr>Office Theme</vt:lpstr>
      <vt:lpstr>Lecture 2 Image Formation </vt:lpstr>
      <vt:lpstr>Content</vt:lpstr>
      <vt:lpstr>Decomposing an image into its bits</vt:lpstr>
      <vt:lpstr>Effects of differing image resolution</vt:lpstr>
      <vt:lpstr>Jean Baptiste Joseph Fourier</vt:lpstr>
      <vt:lpstr>What are 2D waves?</vt:lpstr>
      <vt:lpstr>and in terms of frequency</vt:lpstr>
      <vt:lpstr>Step up Monsieur Fourier…</vt:lpstr>
      <vt:lpstr>What does the Fourier transform do?</vt:lpstr>
      <vt:lpstr>Fireside time</vt:lpstr>
      <vt:lpstr>Zut alors! On doit applique ca</vt:lpstr>
      <vt:lpstr>Google “are you frightened of maths”</vt:lpstr>
      <vt:lpstr>Hard day?</vt:lpstr>
      <vt:lpstr>A pulse and its Fourier transform</vt:lpstr>
      <vt:lpstr>Reconstructing a signal from its Fourier transform</vt:lpstr>
      <vt:lpstr>Inverse Fourier transform is used for reconstruction</vt:lpstr>
      <vt:lpstr>Magnitude and phase of Fourier transform of a pulse</vt:lpstr>
      <vt:lpstr>PowerPoint Presentation</vt:lpstr>
      <vt:lpstr>Gait patterns (angle of swinging leg)</vt:lpstr>
      <vt:lpstr>Gait magnitude and phase</vt:lpstr>
      <vt:lpstr>PowerPoint Presentation</vt:lpstr>
      <vt:lpstr>Illustrating the importance of phase</vt:lpstr>
      <vt:lpstr>Takeaway time –main points</vt:lpstr>
    </vt:vector>
  </TitlesOfParts>
  <Company>SCCM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</dc:title>
  <dc:creator>Mark S Nixon</dc:creator>
  <cp:lastModifiedBy>User</cp:lastModifiedBy>
  <cp:revision>52</cp:revision>
  <dcterms:created xsi:type="dcterms:W3CDTF">2015-09-30T14:03:40Z</dcterms:created>
  <dcterms:modified xsi:type="dcterms:W3CDTF">2020-10-10T10:16:11Z</dcterms:modified>
</cp:coreProperties>
</file>